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581" r:id="rId2"/>
    <p:sldId id="578" r:id="rId3"/>
    <p:sldId id="607" r:id="rId4"/>
    <p:sldId id="608" r:id="rId5"/>
    <p:sldId id="602" r:id="rId6"/>
    <p:sldId id="615"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9" autoAdjust="0"/>
    <p:restoredTop sz="91435" autoAdjust="0"/>
  </p:normalViewPr>
  <p:slideViewPr>
    <p:cSldViewPr>
      <p:cViewPr varScale="1">
        <p:scale>
          <a:sx n="133" d="100"/>
          <a:sy n="133" d="100"/>
        </p:scale>
        <p:origin x="192" y="213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2/16/18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8</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79880"/>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4400" b="1">
                <a:solidFill>
                  <a:schemeClr val="bg1"/>
                </a:solidFill>
                <a:latin typeface="Times New Roman" charset="0"/>
                <a:ea typeface="Times New Roman" charset="0"/>
                <a:cs typeface="Times New Roman" charset="0"/>
              </a:rPr>
              <a:t>8 </a:t>
            </a:r>
            <a:r>
              <a:rPr lang="en-AU" sz="3200">
                <a:solidFill>
                  <a:schemeClr val="bg1"/>
                </a:solidFill>
                <a:latin typeface="Times New Roman" charset="0"/>
                <a:ea typeface="Times New Roman" charset="0"/>
                <a:cs typeface="Times New Roman" charset="0"/>
              </a:rPr>
              <a:t>Now concerning food offered to idols: we know that “all of us possess knowledge.” This “knowledge” puffs up, but love builds up. </a:t>
            </a:r>
            <a:r>
              <a:rPr lang="en-AU" sz="3200" b="1" baseline="30000" dirty="0">
                <a:solidFill>
                  <a:schemeClr val="bg1"/>
                </a:solidFill>
                <a:latin typeface="Times New Roman" charset="0"/>
                <a:ea typeface="Times New Roman" charset="0"/>
                <a:cs typeface="Times New Roman" charset="0"/>
              </a:rPr>
              <a:t>2 </a:t>
            </a:r>
            <a:r>
              <a:rPr lang="en-AU" sz="3200" dirty="0">
                <a:solidFill>
                  <a:schemeClr val="bg1"/>
                </a:solidFill>
                <a:latin typeface="Times New Roman" charset="0"/>
                <a:ea typeface="Times New Roman" charset="0"/>
                <a:cs typeface="Times New Roman" charset="0"/>
              </a:rPr>
              <a:t>If anyone imagines that he knows something, he does not yet know as he ought to know. </a:t>
            </a:r>
            <a:r>
              <a:rPr lang="en-AU" sz="3200" b="1" baseline="30000" dirty="0">
                <a:solidFill>
                  <a:schemeClr val="bg1"/>
                </a:solidFill>
                <a:latin typeface="Times New Roman" charset="0"/>
                <a:ea typeface="Times New Roman" charset="0"/>
                <a:cs typeface="Times New Roman" charset="0"/>
              </a:rPr>
              <a:t>3 </a:t>
            </a:r>
            <a:r>
              <a:rPr lang="en-AU" sz="3200" dirty="0">
                <a:solidFill>
                  <a:schemeClr val="bg1"/>
                </a:solidFill>
                <a:latin typeface="Times New Roman" charset="0"/>
                <a:ea typeface="Times New Roman" charset="0"/>
                <a:cs typeface="Times New Roman" charset="0"/>
              </a:rPr>
              <a:t>But if anyone loves God, he is known by God. </a:t>
            </a:r>
            <a:endParaRPr lang="en-GB" sz="2800" dirty="0">
              <a:solidFill>
                <a:schemeClr val="bg1"/>
              </a:solidFill>
              <a:latin typeface="Times New Roman" charset="0"/>
              <a:ea typeface="Times New Roman" charset="0"/>
              <a:cs typeface="Times New Roman" charset="0"/>
            </a:endParaRPr>
          </a:p>
          <a:p>
            <a:r>
              <a:rPr lang="en-AU" sz="3200" b="1" baseline="30000" dirty="0">
                <a:solidFill>
                  <a:schemeClr val="bg1"/>
                </a:solidFill>
                <a:latin typeface="Times New Roman" charset="0"/>
                <a:ea typeface="Times New Roman" charset="0"/>
                <a:cs typeface="Times New Roman" charset="0"/>
              </a:rPr>
              <a:t>4 </a:t>
            </a:r>
            <a:r>
              <a:rPr lang="en-AU" sz="3200" dirty="0">
                <a:solidFill>
                  <a:schemeClr val="bg1"/>
                </a:solidFill>
                <a:latin typeface="Times New Roman" charset="0"/>
                <a:ea typeface="Times New Roman" charset="0"/>
                <a:cs typeface="Times New Roman" charset="0"/>
              </a:rPr>
              <a:t>Therefore, as to the eating of food offered to idols, we know that “an idol has no real existence,” and that “there is no God but one.”</a:t>
            </a:r>
            <a:r>
              <a:rPr lang="en-GB" sz="3200" dirty="0">
                <a:solidFill>
                  <a:schemeClr val="bg1"/>
                </a:solidFill>
                <a:latin typeface="Times New Roman" charset="0"/>
                <a:ea typeface="Times New Roman"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8614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000" b="1" baseline="30000">
                <a:solidFill>
                  <a:schemeClr val="bg1"/>
                </a:solidFill>
                <a:latin typeface="Times New Roman" charset="0"/>
                <a:ea typeface="Times New Roman" charset="0"/>
                <a:cs typeface="Times New Roman" charset="0"/>
              </a:rPr>
              <a:t>5 </a:t>
            </a:r>
            <a:r>
              <a:rPr lang="en-AU" sz="3000">
                <a:solidFill>
                  <a:schemeClr val="bg1"/>
                </a:solidFill>
                <a:latin typeface="Times New Roman" charset="0"/>
                <a:ea typeface="Times New Roman" charset="0"/>
                <a:cs typeface="Times New Roman" charset="0"/>
              </a:rPr>
              <a:t>For although there may be so-called gods in heaven or on earth—as indeed there are many “gods” and many “lords”— </a:t>
            </a:r>
            <a:r>
              <a:rPr lang="en-AU" sz="3000" b="1" baseline="30000">
                <a:solidFill>
                  <a:schemeClr val="bg1"/>
                </a:solidFill>
                <a:latin typeface="Times New Roman" charset="0"/>
                <a:ea typeface="Times New Roman" charset="0"/>
                <a:cs typeface="Times New Roman" charset="0"/>
              </a:rPr>
              <a:t>6 </a:t>
            </a:r>
            <a:r>
              <a:rPr lang="en-AU" sz="3000">
                <a:solidFill>
                  <a:schemeClr val="bg1"/>
                </a:solidFill>
                <a:latin typeface="Times New Roman" charset="0"/>
                <a:ea typeface="Times New Roman" charset="0"/>
                <a:cs typeface="Times New Roman" charset="0"/>
              </a:rPr>
              <a:t>yet for us there is one God, the Father, from whom are all things and for whom we exist, and one Lord, Jesus Christ, through whom are all things and through whom we exist. </a:t>
            </a:r>
            <a:endParaRPr lang="en-GB" sz="3000" dirty="0">
              <a:solidFill>
                <a:schemeClr val="bg1"/>
              </a:solidFill>
              <a:latin typeface="Times New Roman" charset="0"/>
              <a:ea typeface="Times New Roman" charset="0"/>
              <a:cs typeface="Times New Roman" charset="0"/>
            </a:endParaRPr>
          </a:p>
          <a:p>
            <a:r>
              <a:rPr lang="en-AU" sz="3000" b="1" baseline="30000" dirty="0">
                <a:solidFill>
                  <a:schemeClr val="bg1"/>
                </a:solidFill>
                <a:latin typeface="Times New Roman" charset="0"/>
                <a:ea typeface="Times New Roman" charset="0"/>
                <a:cs typeface="Times New Roman" charset="0"/>
              </a:rPr>
              <a:t>7 </a:t>
            </a:r>
            <a:r>
              <a:rPr lang="en-AU" sz="3000" dirty="0">
                <a:solidFill>
                  <a:schemeClr val="bg1"/>
                </a:solidFill>
                <a:latin typeface="Times New Roman" charset="0"/>
                <a:ea typeface="Times New Roman" charset="0"/>
                <a:cs typeface="Times New Roman" charset="0"/>
              </a:rPr>
              <a:t>However, not all possess this knowledge. But some, through former association with idols, eat food as really offered to an idol, and their conscience, being weak, is defiled. </a:t>
            </a:r>
            <a:r>
              <a:rPr lang="en-AU" sz="3000" b="1" baseline="30000" dirty="0">
                <a:solidFill>
                  <a:schemeClr val="bg1"/>
                </a:solidFill>
                <a:latin typeface="Times New Roman" charset="0"/>
                <a:ea typeface="Times New Roman" charset="0"/>
                <a:cs typeface="Times New Roman" charset="0"/>
              </a:rPr>
              <a:t>8 </a:t>
            </a:r>
            <a:r>
              <a:rPr lang="en-AU" sz="3000" dirty="0">
                <a:solidFill>
                  <a:schemeClr val="bg1"/>
                </a:solidFill>
                <a:latin typeface="Times New Roman" charset="0"/>
                <a:ea typeface="Times New Roman" charset="0"/>
                <a:cs typeface="Times New Roman" charset="0"/>
              </a:rPr>
              <a:t>Food will not commend us to God. We are no worse off if we do not eat, and no better off if we do.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91945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a:solidFill>
                  <a:schemeClr val="bg1"/>
                </a:solidFill>
                <a:latin typeface="Times New Roman" charset="0"/>
                <a:ea typeface="Times New Roman" charset="0"/>
                <a:cs typeface="Times New Roman" charset="0"/>
              </a:rPr>
              <a:t>9 </a:t>
            </a:r>
            <a:r>
              <a:rPr lang="en-AU" sz="3200" dirty="0">
                <a:solidFill>
                  <a:schemeClr val="bg1"/>
                </a:solidFill>
                <a:latin typeface="Times New Roman" charset="0"/>
                <a:ea typeface="Times New Roman" charset="0"/>
                <a:cs typeface="Times New Roman" charset="0"/>
              </a:rPr>
              <a:t>But take care that this right of yours does not somehow become a stumbling block to the weak. </a:t>
            </a:r>
            <a:r>
              <a:rPr lang="en-AU" sz="3200" b="1" baseline="30000" dirty="0">
                <a:solidFill>
                  <a:schemeClr val="bg1"/>
                </a:solidFill>
                <a:latin typeface="Times New Roman" charset="0"/>
                <a:ea typeface="Times New Roman" charset="0"/>
                <a:cs typeface="Times New Roman" charset="0"/>
              </a:rPr>
              <a:t>10 </a:t>
            </a:r>
            <a:r>
              <a:rPr lang="en-AU" sz="3200" dirty="0">
                <a:solidFill>
                  <a:schemeClr val="bg1"/>
                </a:solidFill>
                <a:latin typeface="Times New Roman" charset="0"/>
                <a:ea typeface="Times New Roman" charset="0"/>
                <a:cs typeface="Times New Roman" charset="0"/>
              </a:rPr>
              <a:t>For if anyone sees you who have knowledge eating in an idol’s temple, will he not be encouraged, if his conscience is weak, to eat food offered to idols? </a:t>
            </a:r>
            <a:r>
              <a:rPr lang="en-AU" sz="3200" b="1" baseline="30000" dirty="0">
                <a:solidFill>
                  <a:schemeClr val="bg1"/>
                </a:solidFill>
                <a:latin typeface="Times New Roman" charset="0"/>
                <a:ea typeface="Times New Roman" charset="0"/>
                <a:cs typeface="Times New Roman" charset="0"/>
              </a:rPr>
              <a:t>11 </a:t>
            </a:r>
            <a:r>
              <a:rPr lang="en-AU" sz="3200" dirty="0">
                <a:solidFill>
                  <a:schemeClr val="bg1"/>
                </a:solidFill>
                <a:latin typeface="Times New Roman" charset="0"/>
                <a:ea typeface="Times New Roman" charset="0"/>
                <a:cs typeface="Times New Roman" charset="0"/>
              </a:rPr>
              <a:t>And so by your knowledge this weak person is destroyed, the brother for whom Christ died. </a:t>
            </a:r>
            <a:r>
              <a:rPr lang="en-AU" sz="3200" b="1" baseline="30000" dirty="0">
                <a:solidFill>
                  <a:schemeClr val="bg1"/>
                </a:solidFill>
                <a:latin typeface="Times New Roman" charset="0"/>
                <a:ea typeface="Times New Roman" charset="0"/>
                <a:cs typeface="Times New Roman" charset="0"/>
              </a:rPr>
              <a:t>12 </a:t>
            </a:r>
            <a:r>
              <a:rPr lang="en-AU" sz="3200" dirty="0">
                <a:solidFill>
                  <a:schemeClr val="bg1"/>
                </a:solidFill>
                <a:latin typeface="Times New Roman" charset="0"/>
                <a:ea typeface="Times New Roman" charset="0"/>
                <a:cs typeface="Times New Roman" charset="0"/>
              </a:rPr>
              <a:t>Thus, sinning against your brothers and wounding their conscience when it is weak, you sin against Christ. </a:t>
            </a:r>
            <a:r>
              <a:rPr lang="en-AU" sz="3200" b="1" baseline="30000" dirty="0">
                <a:solidFill>
                  <a:schemeClr val="bg1"/>
                </a:solidFill>
                <a:latin typeface="Times New Roman" charset="0"/>
                <a:ea typeface="Times New Roman" charset="0"/>
                <a:cs typeface="Times New Roman" charset="0"/>
              </a:rPr>
              <a:t>13 </a:t>
            </a:r>
            <a:r>
              <a:rPr lang="en-AU" sz="3200" dirty="0">
                <a:solidFill>
                  <a:schemeClr val="bg1"/>
                </a:solidFill>
                <a:latin typeface="Times New Roman" charset="0"/>
                <a:ea typeface="Times New Roman" charset="0"/>
                <a:cs typeface="Times New Roman" charset="0"/>
              </a:rPr>
              <a:t>Therefore, if food makes my brother stumble, I will never eat meat, lest I make my brother stumble.</a:t>
            </a:r>
            <a:r>
              <a:rPr lang="en-GB" sz="3200" dirty="0">
                <a:solidFill>
                  <a:schemeClr val="bg1"/>
                </a:solidFill>
                <a:latin typeface="Times New Roman" charset="0"/>
                <a:ea typeface="Times New Roman"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093908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23220"/>
          </a:xfrm>
          <a:prstGeom prst="rect">
            <a:avLst/>
          </a:prstGeom>
          <a:noFill/>
          <a:ln w="22225">
            <a:noFill/>
          </a:ln>
        </p:spPr>
        <p:txBody>
          <a:bodyPr wrap="square" rtlCol="0">
            <a:spAutoFit/>
          </a:bodyPr>
          <a:lstStyle/>
          <a:p>
            <a:pPr algn="ctr"/>
            <a:r>
              <a:rPr lang="en-AU" sz="2700" spc="60" dirty="0" smtClean="0">
                <a:solidFill>
                  <a:srgbClr val="FFFF00"/>
                </a:solidFill>
                <a:latin typeface="Times New Roman" charset="0"/>
                <a:ea typeface="Times New Roman" charset="0"/>
                <a:cs typeface="Times New Roman" charset="0"/>
              </a:rPr>
              <a:t>Could a Christian eat meat that had been offered to an idol?</a:t>
            </a:r>
            <a:endParaRPr lang="en-AU" sz="2700" spc="60" dirty="0" smtClean="0">
              <a:solidFill>
                <a:srgbClr val="FFFF00"/>
              </a:solidFill>
              <a:latin typeface="Times New Roman" charset="0"/>
              <a:ea typeface="Times New Roman" charset="0"/>
              <a:cs typeface="Times New Roman" charset="0"/>
            </a:endParaRPr>
          </a:p>
        </p:txBody>
      </p:sp>
      <p:sp>
        <p:nvSpPr>
          <p:cNvPr id="7" name="TextBox 6"/>
          <p:cNvSpPr txBox="1"/>
          <p:nvPr/>
        </p:nvSpPr>
        <p:spPr>
          <a:xfrm>
            <a:off x="-4524" y="1471970"/>
            <a:ext cx="8274274" cy="477054"/>
          </a:xfrm>
          <a:prstGeom prst="rect">
            <a:avLst/>
          </a:prstGeom>
          <a:noFill/>
          <a:ln w="15875">
            <a:noFill/>
          </a:ln>
        </p:spPr>
        <p:txBody>
          <a:bodyPr wrap="square" rtlCol="0">
            <a:spAutoFit/>
          </a:bodyPr>
          <a:lstStyle/>
          <a:p>
            <a:r>
              <a:rPr lang="en-AU" sz="2500" dirty="0" smtClean="0">
                <a:solidFill>
                  <a:srgbClr val="FFFF00"/>
                </a:solidFill>
                <a:latin typeface="Times New Roman" charset="0"/>
                <a:ea typeface="Times New Roman" charset="0"/>
                <a:cs typeface="Times New Roman" charset="0"/>
              </a:rPr>
              <a:t>Some preached “Liberty”</a:t>
            </a:r>
            <a:endParaRPr lang="en-AU" sz="25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0" y="432248"/>
            <a:ext cx="8499055" cy="1107996"/>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Almost all available meat had been sacrificed in pagan worship</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Catered functions were held at the pagan temple</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The Corinthians had repented of idolatry and turned to Jesus</a:t>
            </a:r>
            <a:endParaRPr lang="en-AU" sz="2200" dirty="0" smtClean="0">
              <a:solidFill>
                <a:schemeClr val="bg1"/>
              </a:solidFill>
              <a:latin typeface="Times New Roman" charset="0"/>
              <a:ea typeface="Times New Roman" charset="0"/>
              <a:cs typeface="Times New Roman" charset="0"/>
            </a:endParaRPr>
          </a:p>
        </p:txBody>
      </p:sp>
      <p:sp>
        <p:nvSpPr>
          <p:cNvPr id="6" name="TextBox 5"/>
          <p:cNvSpPr txBox="1"/>
          <p:nvPr/>
        </p:nvSpPr>
        <p:spPr>
          <a:xfrm>
            <a:off x="24224" y="1777380"/>
            <a:ext cx="9107997"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We </a:t>
            </a:r>
            <a:r>
              <a:rPr lang="en-AU" sz="2200" b="1" u="sng" dirty="0" smtClean="0">
                <a:solidFill>
                  <a:schemeClr val="bg1"/>
                </a:solidFill>
                <a:latin typeface="Times New Roman" charset="0"/>
                <a:ea typeface="Times New Roman" charset="0"/>
                <a:cs typeface="Times New Roman" charset="0"/>
              </a:rPr>
              <a:t>know</a:t>
            </a:r>
            <a:r>
              <a:rPr lang="en-AU" sz="2200" b="1" dirty="0" smtClean="0">
                <a:solidFill>
                  <a:schemeClr val="bg1"/>
                </a:solidFill>
                <a:latin typeface="Times New Roman" charset="0"/>
                <a:ea typeface="Times New Roman" charset="0"/>
                <a:cs typeface="Times New Roman" charset="0"/>
              </a:rPr>
              <a:t> </a:t>
            </a:r>
            <a:r>
              <a:rPr lang="en-AU" sz="2200" dirty="0" smtClean="0">
                <a:solidFill>
                  <a:schemeClr val="bg1"/>
                </a:solidFill>
                <a:latin typeface="Times New Roman" charset="0"/>
                <a:ea typeface="Times New Roman" charset="0"/>
                <a:cs typeface="Times New Roman" charset="0"/>
              </a:rPr>
              <a:t>idols are not real.  We </a:t>
            </a:r>
            <a:r>
              <a:rPr lang="en-AU" sz="2200" b="1" u="sng" dirty="0" smtClean="0">
                <a:solidFill>
                  <a:schemeClr val="bg1"/>
                </a:solidFill>
                <a:latin typeface="Times New Roman" charset="0"/>
                <a:ea typeface="Times New Roman" charset="0"/>
                <a:cs typeface="Times New Roman" charset="0"/>
              </a:rPr>
              <a:t>know</a:t>
            </a:r>
            <a:r>
              <a:rPr lang="en-AU" sz="2200" b="1" dirty="0" smtClean="0">
                <a:solidFill>
                  <a:schemeClr val="bg1"/>
                </a:solidFill>
                <a:latin typeface="Times New Roman" charset="0"/>
                <a:ea typeface="Times New Roman" charset="0"/>
                <a:cs typeface="Times New Roman" charset="0"/>
              </a:rPr>
              <a:t> </a:t>
            </a:r>
            <a:r>
              <a:rPr lang="en-AU" sz="2200" dirty="0" smtClean="0">
                <a:solidFill>
                  <a:schemeClr val="bg1"/>
                </a:solidFill>
                <a:latin typeface="Times New Roman" charset="0"/>
                <a:ea typeface="Times New Roman" charset="0"/>
                <a:cs typeface="Times New Roman" charset="0"/>
              </a:rPr>
              <a:t>there is but one God.</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Therefore we </a:t>
            </a:r>
            <a:r>
              <a:rPr lang="en-AU" sz="2200" b="1" u="sng" dirty="0" smtClean="0">
                <a:solidFill>
                  <a:schemeClr val="bg1"/>
                </a:solidFill>
                <a:latin typeface="Times New Roman" charset="0"/>
                <a:ea typeface="Times New Roman" charset="0"/>
                <a:cs typeface="Times New Roman" charset="0"/>
              </a:rPr>
              <a:t>know</a:t>
            </a:r>
            <a:r>
              <a:rPr lang="en-AU" sz="2200" dirty="0" smtClean="0">
                <a:solidFill>
                  <a:schemeClr val="bg1"/>
                </a:solidFill>
                <a:latin typeface="Times New Roman" charset="0"/>
                <a:ea typeface="Times New Roman" charset="0"/>
                <a:cs typeface="Times New Roman" charset="0"/>
              </a:rPr>
              <a:t> Christians are free to eat what has been sacrificed</a:t>
            </a:r>
            <a:endParaRPr lang="en-AU" sz="2200" dirty="0" smtClean="0">
              <a:solidFill>
                <a:schemeClr val="bg1"/>
              </a:solidFill>
              <a:latin typeface="Times New Roman" charset="0"/>
              <a:ea typeface="Times New Roman" charset="0"/>
              <a:cs typeface="Times New Roman" charset="0"/>
            </a:endParaRPr>
          </a:p>
        </p:txBody>
      </p:sp>
      <p:sp>
        <p:nvSpPr>
          <p:cNvPr id="8" name="TextBox 7"/>
          <p:cNvSpPr txBox="1"/>
          <p:nvPr/>
        </p:nvSpPr>
        <p:spPr>
          <a:xfrm>
            <a:off x="0" y="2425452"/>
            <a:ext cx="8274274" cy="477054"/>
          </a:xfrm>
          <a:prstGeom prst="rect">
            <a:avLst/>
          </a:prstGeom>
          <a:noFill/>
          <a:ln w="15875">
            <a:noFill/>
          </a:ln>
        </p:spPr>
        <p:txBody>
          <a:bodyPr wrap="square" rtlCol="0">
            <a:spAutoFit/>
          </a:bodyPr>
          <a:lstStyle/>
          <a:p>
            <a:r>
              <a:rPr lang="en-AU" sz="2500" dirty="0" smtClean="0">
                <a:solidFill>
                  <a:srgbClr val="FFFF00"/>
                </a:solidFill>
                <a:latin typeface="Times New Roman" charset="0"/>
                <a:ea typeface="Times New Roman" charset="0"/>
                <a:cs typeface="Times New Roman" charset="0"/>
              </a:rPr>
              <a:t>Some preached “Legality”</a:t>
            </a:r>
            <a:endParaRPr lang="en-AU" sz="2500" dirty="0" smtClean="0">
              <a:solidFill>
                <a:srgbClr val="FFFF00"/>
              </a:solidFill>
              <a:latin typeface="Times New Roman" charset="0"/>
              <a:ea typeface="Times New Roman" charset="0"/>
              <a:cs typeface="Times New Roman" charset="0"/>
            </a:endParaRPr>
          </a:p>
        </p:txBody>
      </p:sp>
      <p:sp>
        <p:nvSpPr>
          <p:cNvPr id="9" name="TextBox 8"/>
          <p:cNvSpPr txBox="1"/>
          <p:nvPr/>
        </p:nvSpPr>
        <p:spPr>
          <a:xfrm>
            <a:off x="14958" y="2785492"/>
            <a:ext cx="9107997"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We </a:t>
            </a:r>
            <a:r>
              <a:rPr lang="en-AU" sz="2200" b="1" u="sng" dirty="0" smtClean="0">
                <a:solidFill>
                  <a:schemeClr val="bg1"/>
                </a:solidFill>
                <a:latin typeface="Times New Roman" charset="0"/>
                <a:ea typeface="Times New Roman" charset="0"/>
                <a:cs typeface="Times New Roman" charset="0"/>
              </a:rPr>
              <a:t>know</a:t>
            </a:r>
            <a:r>
              <a:rPr lang="en-AU" sz="2200" b="1" dirty="0" smtClean="0">
                <a:solidFill>
                  <a:schemeClr val="bg1"/>
                </a:solidFill>
                <a:latin typeface="Times New Roman" charset="0"/>
                <a:ea typeface="Times New Roman" charset="0"/>
                <a:cs typeface="Times New Roman" charset="0"/>
              </a:rPr>
              <a:t> </a:t>
            </a:r>
            <a:r>
              <a:rPr lang="en-AU" sz="2200" dirty="0" smtClean="0">
                <a:solidFill>
                  <a:schemeClr val="bg1"/>
                </a:solidFill>
                <a:latin typeface="Times New Roman" charset="0"/>
                <a:ea typeface="Times New Roman" charset="0"/>
                <a:cs typeface="Times New Roman" charset="0"/>
              </a:rPr>
              <a:t>the rule – “abstain from meat tainted by idols”</a:t>
            </a:r>
            <a:endParaRPr lang="en-AU" sz="2200" dirty="0" smtClean="0">
              <a:solidFill>
                <a:schemeClr val="bg1"/>
              </a:solidFill>
              <a:latin typeface="Times New Roman" charset="0"/>
              <a:ea typeface="Times New Roman" charset="0"/>
              <a:cs typeface="Times New Roman" charset="0"/>
            </a:endParaRPr>
          </a:p>
        </p:txBody>
      </p:sp>
      <p:sp>
        <p:nvSpPr>
          <p:cNvPr id="10" name="TextBox 9"/>
          <p:cNvSpPr txBox="1"/>
          <p:nvPr/>
        </p:nvSpPr>
        <p:spPr>
          <a:xfrm>
            <a:off x="58607" y="4369668"/>
            <a:ext cx="9107997" cy="523220"/>
          </a:xfrm>
          <a:prstGeom prst="rect">
            <a:avLst/>
          </a:prstGeom>
          <a:noFill/>
          <a:ln w="22225">
            <a:noFill/>
          </a:ln>
        </p:spPr>
        <p:txBody>
          <a:bodyPr wrap="square" rtlCol="0">
            <a:spAutoFit/>
          </a:bodyPr>
          <a:lstStyle/>
          <a:p>
            <a:r>
              <a:rPr lang="en-AU" sz="2700" spc="60" dirty="0" smtClean="0">
                <a:solidFill>
                  <a:srgbClr val="FFFF00"/>
                </a:solidFill>
                <a:latin typeface="Times New Roman" charset="0"/>
                <a:ea typeface="Times New Roman" charset="0"/>
                <a:cs typeface="Times New Roman" charset="0"/>
              </a:rPr>
              <a:t>The Gospel gives liberty, but </a:t>
            </a:r>
            <a:r>
              <a:rPr lang="en-AU" sz="2700" b="1" u="sng" spc="60" dirty="0" smtClean="0">
                <a:solidFill>
                  <a:srgbClr val="FFFF00"/>
                </a:solidFill>
                <a:latin typeface="Times New Roman" charset="0"/>
                <a:ea typeface="Times New Roman" charset="0"/>
                <a:cs typeface="Times New Roman" charset="0"/>
              </a:rPr>
              <a:t>LOVE  LIMITS  LIBERTY</a:t>
            </a:r>
            <a:endParaRPr lang="en-AU" sz="2700" b="1" u="sng" spc="60" dirty="0" smtClean="0">
              <a:solidFill>
                <a:srgbClr val="FFFF00"/>
              </a:solidFill>
              <a:latin typeface="Times New Roman" charset="0"/>
              <a:ea typeface="Times New Roman" charset="0"/>
              <a:cs typeface="Times New Roman" charset="0"/>
            </a:endParaRPr>
          </a:p>
        </p:txBody>
      </p:sp>
      <p:sp>
        <p:nvSpPr>
          <p:cNvPr id="2" name="Rectangle 1"/>
          <p:cNvSpPr/>
          <p:nvPr/>
        </p:nvSpPr>
        <p:spPr>
          <a:xfrm>
            <a:off x="1204542" y="3262546"/>
            <a:ext cx="6747360" cy="461665"/>
          </a:xfrm>
          <a:prstGeom prst="rect">
            <a:avLst/>
          </a:prstGeom>
          <a:ln w="19050">
            <a:solidFill>
              <a:srgbClr val="FFFF00"/>
            </a:solidFill>
          </a:ln>
        </p:spPr>
        <p:txBody>
          <a:bodyPr wrap="none">
            <a:spAutoFit/>
          </a:bodyPr>
          <a:lstStyle/>
          <a:p>
            <a:r>
              <a:rPr lang="en-AU" sz="2400" dirty="0">
                <a:solidFill>
                  <a:srgbClr val="FFFF00"/>
                </a:solidFill>
                <a:latin typeface="Comic Sans MS" charset="0"/>
                <a:ea typeface="Comic Sans MS" charset="0"/>
                <a:cs typeface="Comic Sans MS" charset="0"/>
              </a:rPr>
              <a:t>This “knowledge” puffs up, but love builds up. </a:t>
            </a:r>
          </a:p>
        </p:txBody>
      </p:sp>
      <p:sp>
        <p:nvSpPr>
          <p:cNvPr id="12" name="TextBox 11"/>
          <p:cNvSpPr txBox="1"/>
          <p:nvPr/>
        </p:nvSpPr>
        <p:spPr>
          <a:xfrm>
            <a:off x="-4524" y="3697861"/>
            <a:ext cx="9127479"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The way they used their “knowledge” proved they hardly knew God at all</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Lack of love and concern for their brother/sister proved they knew little</a:t>
            </a:r>
            <a:endParaRPr lang="en-AU" sz="2200" dirty="0" smtClean="0">
              <a:solidFill>
                <a:schemeClr val="bg1"/>
              </a:solidFill>
              <a:latin typeface="Times New Roman" charset="0"/>
              <a:ea typeface="Times New Roman" charset="0"/>
              <a:cs typeface="Times New Roman" charset="0"/>
            </a:endParaRPr>
          </a:p>
        </p:txBody>
      </p:sp>
      <p:sp>
        <p:nvSpPr>
          <p:cNvPr id="13" name="TextBox 12"/>
          <p:cNvSpPr txBox="1"/>
          <p:nvPr/>
        </p:nvSpPr>
        <p:spPr>
          <a:xfrm>
            <a:off x="-4524" y="4729708"/>
            <a:ext cx="9127479"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Applies to “morally neutral” issues – not behaviours that God condemns</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If my freedom causes another to sin, I have no right to exercise “liberty”.</a:t>
            </a:r>
            <a:endParaRPr lang="en-AU"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14059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6" grpId="0"/>
      <p:bldP spid="8" grpId="0" build="p"/>
      <p:bldP spid="9" grpId="0"/>
      <p:bldP spid="10" grpId="0"/>
      <p:bldP spid="2" grpId="0" animBg="1"/>
      <p:bldP spid="12" grpId="0"/>
      <p:bldP spid="1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94828"/>
            <a:ext cx="8274274" cy="477054"/>
          </a:xfrm>
          <a:prstGeom prst="rect">
            <a:avLst/>
          </a:prstGeom>
          <a:noFill/>
          <a:ln w="15875">
            <a:noFill/>
          </a:ln>
        </p:spPr>
        <p:txBody>
          <a:bodyPr wrap="square" rtlCol="0">
            <a:spAutoFit/>
          </a:bodyPr>
          <a:lstStyle/>
          <a:p>
            <a:r>
              <a:rPr lang="en-AU" sz="2500" dirty="0" smtClean="0">
                <a:solidFill>
                  <a:srgbClr val="FFFF00"/>
                </a:solidFill>
                <a:latin typeface="Times New Roman" charset="0"/>
                <a:ea typeface="Times New Roman" charset="0"/>
                <a:cs typeface="Times New Roman" charset="0"/>
              </a:rPr>
              <a:t>Some preached “Liberty”</a:t>
            </a:r>
            <a:endParaRPr lang="en-AU" sz="250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28748" y="210582"/>
            <a:ext cx="9107997"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We </a:t>
            </a:r>
            <a:r>
              <a:rPr lang="en-AU" sz="2200" b="1" u="sng" dirty="0" smtClean="0">
                <a:solidFill>
                  <a:schemeClr val="bg1"/>
                </a:solidFill>
                <a:latin typeface="Times New Roman" charset="0"/>
                <a:ea typeface="Times New Roman" charset="0"/>
                <a:cs typeface="Times New Roman" charset="0"/>
              </a:rPr>
              <a:t>know</a:t>
            </a:r>
            <a:r>
              <a:rPr lang="en-AU" sz="2200" b="1" dirty="0" smtClean="0">
                <a:solidFill>
                  <a:schemeClr val="bg1"/>
                </a:solidFill>
                <a:latin typeface="Times New Roman" charset="0"/>
                <a:ea typeface="Times New Roman" charset="0"/>
                <a:cs typeface="Times New Roman" charset="0"/>
              </a:rPr>
              <a:t> </a:t>
            </a:r>
            <a:r>
              <a:rPr lang="en-AU" sz="2200" dirty="0" smtClean="0">
                <a:solidFill>
                  <a:schemeClr val="bg1"/>
                </a:solidFill>
                <a:latin typeface="Times New Roman" charset="0"/>
                <a:ea typeface="Times New Roman" charset="0"/>
                <a:cs typeface="Times New Roman" charset="0"/>
              </a:rPr>
              <a:t>idols are not real.  We </a:t>
            </a:r>
            <a:r>
              <a:rPr lang="en-AU" sz="2200" b="1" u="sng" dirty="0" smtClean="0">
                <a:solidFill>
                  <a:schemeClr val="bg1"/>
                </a:solidFill>
                <a:latin typeface="Times New Roman" charset="0"/>
                <a:ea typeface="Times New Roman" charset="0"/>
                <a:cs typeface="Times New Roman" charset="0"/>
              </a:rPr>
              <a:t>know</a:t>
            </a:r>
            <a:r>
              <a:rPr lang="en-AU" sz="2200" b="1" dirty="0" smtClean="0">
                <a:solidFill>
                  <a:schemeClr val="bg1"/>
                </a:solidFill>
                <a:latin typeface="Times New Roman" charset="0"/>
                <a:ea typeface="Times New Roman" charset="0"/>
                <a:cs typeface="Times New Roman" charset="0"/>
              </a:rPr>
              <a:t> </a:t>
            </a:r>
            <a:r>
              <a:rPr lang="en-AU" sz="2200" dirty="0" smtClean="0">
                <a:solidFill>
                  <a:schemeClr val="bg1"/>
                </a:solidFill>
                <a:latin typeface="Times New Roman" charset="0"/>
                <a:ea typeface="Times New Roman" charset="0"/>
                <a:cs typeface="Times New Roman" charset="0"/>
              </a:rPr>
              <a:t>there is but one God.</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Therefore we </a:t>
            </a:r>
            <a:r>
              <a:rPr lang="en-AU" sz="2200" b="1" u="sng" dirty="0" smtClean="0">
                <a:solidFill>
                  <a:schemeClr val="bg1"/>
                </a:solidFill>
                <a:latin typeface="Times New Roman" charset="0"/>
                <a:ea typeface="Times New Roman" charset="0"/>
                <a:cs typeface="Times New Roman" charset="0"/>
              </a:rPr>
              <a:t>know</a:t>
            </a:r>
            <a:r>
              <a:rPr lang="en-AU" sz="2200" dirty="0" smtClean="0">
                <a:solidFill>
                  <a:schemeClr val="bg1"/>
                </a:solidFill>
                <a:latin typeface="Times New Roman" charset="0"/>
                <a:ea typeface="Times New Roman" charset="0"/>
                <a:cs typeface="Times New Roman" charset="0"/>
              </a:rPr>
              <a:t> Christians are free to eat what has been sacrificed</a:t>
            </a:r>
            <a:endParaRPr lang="en-AU" sz="2200" dirty="0" smtClean="0">
              <a:solidFill>
                <a:schemeClr val="bg1"/>
              </a:solidFill>
              <a:latin typeface="Times New Roman" charset="0"/>
              <a:ea typeface="Times New Roman" charset="0"/>
              <a:cs typeface="Times New Roman" charset="0"/>
            </a:endParaRPr>
          </a:p>
        </p:txBody>
      </p:sp>
      <p:sp>
        <p:nvSpPr>
          <p:cNvPr id="8" name="TextBox 7"/>
          <p:cNvSpPr txBox="1"/>
          <p:nvPr/>
        </p:nvSpPr>
        <p:spPr>
          <a:xfrm>
            <a:off x="4524" y="858654"/>
            <a:ext cx="8274274" cy="477054"/>
          </a:xfrm>
          <a:prstGeom prst="rect">
            <a:avLst/>
          </a:prstGeom>
          <a:noFill/>
          <a:ln w="15875">
            <a:noFill/>
          </a:ln>
        </p:spPr>
        <p:txBody>
          <a:bodyPr wrap="square" rtlCol="0">
            <a:spAutoFit/>
          </a:bodyPr>
          <a:lstStyle/>
          <a:p>
            <a:r>
              <a:rPr lang="en-AU" sz="2500" dirty="0" smtClean="0">
                <a:solidFill>
                  <a:srgbClr val="FFFF00"/>
                </a:solidFill>
                <a:latin typeface="Times New Roman" charset="0"/>
                <a:ea typeface="Times New Roman" charset="0"/>
                <a:cs typeface="Times New Roman" charset="0"/>
              </a:rPr>
              <a:t>Some preached “Legality”</a:t>
            </a:r>
            <a:endParaRPr lang="en-AU" sz="2500" dirty="0" smtClean="0">
              <a:solidFill>
                <a:srgbClr val="FFFF00"/>
              </a:solidFill>
              <a:latin typeface="Times New Roman" charset="0"/>
              <a:ea typeface="Times New Roman" charset="0"/>
              <a:cs typeface="Times New Roman" charset="0"/>
            </a:endParaRPr>
          </a:p>
        </p:txBody>
      </p:sp>
      <p:sp>
        <p:nvSpPr>
          <p:cNvPr id="9" name="TextBox 8"/>
          <p:cNvSpPr txBox="1"/>
          <p:nvPr/>
        </p:nvSpPr>
        <p:spPr>
          <a:xfrm>
            <a:off x="19482" y="1218694"/>
            <a:ext cx="9107997"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We </a:t>
            </a:r>
            <a:r>
              <a:rPr lang="en-AU" sz="2200" b="1" u="sng" dirty="0" smtClean="0">
                <a:solidFill>
                  <a:schemeClr val="bg1"/>
                </a:solidFill>
                <a:latin typeface="Times New Roman" charset="0"/>
                <a:ea typeface="Times New Roman" charset="0"/>
                <a:cs typeface="Times New Roman" charset="0"/>
              </a:rPr>
              <a:t>know</a:t>
            </a:r>
            <a:r>
              <a:rPr lang="en-AU" sz="2200" b="1" dirty="0" smtClean="0">
                <a:solidFill>
                  <a:schemeClr val="bg1"/>
                </a:solidFill>
                <a:latin typeface="Times New Roman" charset="0"/>
                <a:ea typeface="Times New Roman" charset="0"/>
                <a:cs typeface="Times New Roman" charset="0"/>
              </a:rPr>
              <a:t> </a:t>
            </a:r>
            <a:r>
              <a:rPr lang="en-AU" sz="2200" dirty="0" smtClean="0">
                <a:solidFill>
                  <a:schemeClr val="bg1"/>
                </a:solidFill>
                <a:latin typeface="Times New Roman" charset="0"/>
                <a:ea typeface="Times New Roman" charset="0"/>
                <a:cs typeface="Times New Roman" charset="0"/>
              </a:rPr>
              <a:t>the rule – “abstain from meat tainted by idols”</a:t>
            </a:r>
            <a:endParaRPr lang="en-AU" sz="2200" dirty="0" smtClean="0">
              <a:solidFill>
                <a:schemeClr val="bg1"/>
              </a:solidFill>
              <a:latin typeface="Times New Roman" charset="0"/>
              <a:ea typeface="Times New Roman" charset="0"/>
              <a:cs typeface="Times New Roman" charset="0"/>
            </a:endParaRPr>
          </a:p>
        </p:txBody>
      </p:sp>
      <p:sp>
        <p:nvSpPr>
          <p:cNvPr id="10" name="TextBox 9"/>
          <p:cNvSpPr txBox="1"/>
          <p:nvPr/>
        </p:nvSpPr>
        <p:spPr>
          <a:xfrm>
            <a:off x="63131" y="2802870"/>
            <a:ext cx="9107997" cy="523220"/>
          </a:xfrm>
          <a:prstGeom prst="rect">
            <a:avLst/>
          </a:prstGeom>
          <a:noFill/>
          <a:ln w="22225">
            <a:noFill/>
          </a:ln>
        </p:spPr>
        <p:txBody>
          <a:bodyPr wrap="square" rtlCol="0">
            <a:spAutoFit/>
          </a:bodyPr>
          <a:lstStyle/>
          <a:p>
            <a:r>
              <a:rPr lang="en-AU" sz="2700" spc="60" dirty="0" smtClean="0">
                <a:solidFill>
                  <a:srgbClr val="FFFF00"/>
                </a:solidFill>
                <a:latin typeface="Times New Roman" charset="0"/>
                <a:ea typeface="Times New Roman" charset="0"/>
                <a:cs typeface="Times New Roman" charset="0"/>
              </a:rPr>
              <a:t>The Gospel gives liberty, but </a:t>
            </a:r>
            <a:r>
              <a:rPr lang="en-AU" sz="2700" b="1" u="sng" spc="60" dirty="0" smtClean="0">
                <a:solidFill>
                  <a:srgbClr val="FFFF00"/>
                </a:solidFill>
                <a:latin typeface="Times New Roman" charset="0"/>
                <a:ea typeface="Times New Roman" charset="0"/>
                <a:cs typeface="Times New Roman" charset="0"/>
              </a:rPr>
              <a:t>LOVE  LIMITS  LIBERTY</a:t>
            </a:r>
            <a:endParaRPr lang="en-AU" sz="2700" b="1" u="sng" spc="60" dirty="0" smtClean="0">
              <a:solidFill>
                <a:srgbClr val="FFFF00"/>
              </a:solidFill>
              <a:latin typeface="Times New Roman" charset="0"/>
              <a:ea typeface="Times New Roman" charset="0"/>
              <a:cs typeface="Times New Roman" charset="0"/>
            </a:endParaRPr>
          </a:p>
        </p:txBody>
      </p:sp>
      <p:sp>
        <p:nvSpPr>
          <p:cNvPr id="2" name="Rectangle 1"/>
          <p:cNvSpPr/>
          <p:nvPr/>
        </p:nvSpPr>
        <p:spPr>
          <a:xfrm>
            <a:off x="1209066" y="1695748"/>
            <a:ext cx="6747360" cy="461665"/>
          </a:xfrm>
          <a:prstGeom prst="rect">
            <a:avLst/>
          </a:prstGeom>
          <a:ln w="19050">
            <a:solidFill>
              <a:srgbClr val="FFFF00"/>
            </a:solidFill>
          </a:ln>
        </p:spPr>
        <p:txBody>
          <a:bodyPr wrap="none">
            <a:spAutoFit/>
          </a:bodyPr>
          <a:lstStyle/>
          <a:p>
            <a:r>
              <a:rPr lang="en-AU" sz="2400" dirty="0">
                <a:solidFill>
                  <a:srgbClr val="FFFF00"/>
                </a:solidFill>
                <a:latin typeface="Comic Sans MS" charset="0"/>
                <a:ea typeface="Comic Sans MS" charset="0"/>
                <a:cs typeface="Comic Sans MS" charset="0"/>
              </a:rPr>
              <a:t>This “knowledge” puffs up, but love builds up. </a:t>
            </a:r>
          </a:p>
        </p:txBody>
      </p:sp>
      <p:sp>
        <p:nvSpPr>
          <p:cNvPr id="12" name="TextBox 11"/>
          <p:cNvSpPr txBox="1"/>
          <p:nvPr/>
        </p:nvSpPr>
        <p:spPr>
          <a:xfrm>
            <a:off x="0" y="2131063"/>
            <a:ext cx="9127479"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The way they used their “knowledge” proved they hardly knew God at all</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Lack of love and concern for their brother/sister proved they knew little</a:t>
            </a:r>
            <a:endParaRPr lang="en-AU" sz="2200" dirty="0" smtClean="0">
              <a:solidFill>
                <a:schemeClr val="bg1"/>
              </a:solidFill>
              <a:latin typeface="Times New Roman" charset="0"/>
              <a:ea typeface="Times New Roman" charset="0"/>
              <a:cs typeface="Times New Roman" charset="0"/>
            </a:endParaRPr>
          </a:p>
        </p:txBody>
      </p:sp>
      <p:sp>
        <p:nvSpPr>
          <p:cNvPr id="13" name="TextBox 12"/>
          <p:cNvSpPr txBox="1"/>
          <p:nvPr/>
        </p:nvSpPr>
        <p:spPr>
          <a:xfrm>
            <a:off x="0" y="3162910"/>
            <a:ext cx="9127479"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Applies to “morally neutral” issues – not behaviours that God condemns</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If my freedom causes another to sin, I have no right to exercise “liberty”.</a:t>
            </a:r>
            <a:endParaRPr lang="en-AU" sz="2200" dirty="0" smtClean="0">
              <a:solidFill>
                <a:schemeClr val="bg1"/>
              </a:solidFill>
              <a:latin typeface="Times New Roman" charset="0"/>
              <a:ea typeface="Times New Roman" charset="0"/>
              <a:cs typeface="Times New Roman" charset="0"/>
            </a:endParaRPr>
          </a:p>
        </p:txBody>
      </p:sp>
      <p:sp>
        <p:nvSpPr>
          <p:cNvPr id="4" name="Rectangle 3"/>
          <p:cNvSpPr/>
          <p:nvPr/>
        </p:nvSpPr>
        <p:spPr>
          <a:xfrm>
            <a:off x="1763688" y="3941455"/>
            <a:ext cx="6048673" cy="707886"/>
          </a:xfrm>
          <a:prstGeom prst="rect">
            <a:avLst/>
          </a:prstGeom>
          <a:ln>
            <a:solidFill>
              <a:schemeClr val="bg1"/>
            </a:solidFill>
          </a:ln>
        </p:spPr>
        <p:txBody>
          <a:bodyPr wrap="square">
            <a:spAutoFit/>
          </a:bodyPr>
          <a:lstStyle/>
          <a:p>
            <a:r>
              <a:rPr lang="en-AU" sz="2000" b="1" baseline="30000" dirty="0">
                <a:solidFill>
                  <a:schemeClr val="bg1"/>
                </a:solidFill>
                <a:latin typeface="Comic Sans MS" charset="0"/>
                <a:ea typeface="Comic Sans MS" charset="0"/>
                <a:cs typeface="Comic Sans MS" charset="0"/>
              </a:rPr>
              <a:t>9 </a:t>
            </a:r>
            <a:r>
              <a:rPr lang="en-AU" sz="2000" dirty="0">
                <a:solidFill>
                  <a:schemeClr val="bg1"/>
                </a:solidFill>
                <a:latin typeface="Comic Sans MS" charset="0"/>
                <a:ea typeface="Comic Sans MS" charset="0"/>
                <a:cs typeface="Comic Sans MS" charset="0"/>
              </a:rPr>
              <a:t>But take care that this right of yours does not somehow become a stumbling block to the weak.</a:t>
            </a:r>
            <a:r>
              <a:rPr lang="en-GB" sz="2000" dirty="0">
                <a:solidFill>
                  <a:schemeClr val="bg1"/>
                </a:solidFill>
                <a:latin typeface="Comic Sans MS" charset="0"/>
                <a:ea typeface="Comic Sans MS" charset="0"/>
                <a:cs typeface="Comic Sans MS" charset="0"/>
              </a:rPr>
              <a:t> </a:t>
            </a:r>
            <a:endParaRPr lang="en-AU" sz="2000" dirty="0">
              <a:solidFill>
                <a:schemeClr val="bg1"/>
              </a:solidFill>
              <a:latin typeface="Comic Sans MS" charset="0"/>
              <a:ea typeface="Comic Sans MS" charset="0"/>
              <a:cs typeface="Comic Sans MS" charset="0"/>
            </a:endParaRPr>
          </a:p>
        </p:txBody>
      </p:sp>
      <p:sp>
        <p:nvSpPr>
          <p:cNvPr id="15" name="TextBox 14"/>
          <p:cNvSpPr txBox="1"/>
          <p:nvPr/>
        </p:nvSpPr>
        <p:spPr>
          <a:xfrm>
            <a:off x="-8857" y="4654063"/>
            <a:ext cx="9127479" cy="1077218"/>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If love for our brother is what’s missing, we’ve missed the most important part of knowing God</a:t>
            </a:r>
          </a:p>
          <a:p>
            <a:pPr marL="342900" indent="-342900">
              <a:buFont typeface="Arial" charset="0"/>
              <a:buChar char="•"/>
            </a:pPr>
            <a:r>
              <a:rPr lang="en-AU" sz="2000" dirty="0" smtClean="0">
                <a:solidFill>
                  <a:schemeClr val="bg1"/>
                </a:solidFill>
                <a:latin typeface="Comic Sans MS" charset="0"/>
                <a:ea typeface="Comic Sans MS" charset="0"/>
                <a:cs typeface="Comic Sans MS" charset="0"/>
              </a:rPr>
              <a:t>If anyone loves God</a:t>
            </a:r>
            <a:r>
              <a:rPr lang="en-AU" sz="2000" dirty="0" smtClean="0">
                <a:solidFill>
                  <a:schemeClr val="bg1"/>
                </a:solidFill>
                <a:latin typeface="Times New Roman" charset="0"/>
                <a:ea typeface="Times New Roman" charset="0"/>
                <a:cs typeface="Times New Roman" charset="0"/>
              </a:rPr>
              <a:t> [evidenced by loving our brother], </a:t>
            </a:r>
            <a:r>
              <a:rPr lang="en-AU" sz="2000" dirty="0" smtClean="0">
                <a:solidFill>
                  <a:schemeClr val="bg1"/>
                </a:solidFill>
                <a:latin typeface="Comic Sans MS" charset="0"/>
                <a:ea typeface="Comic Sans MS" charset="0"/>
                <a:cs typeface="Comic Sans MS" charset="0"/>
              </a:rPr>
              <a:t>he is known by God</a:t>
            </a:r>
            <a:endParaRPr lang="en-AU" sz="2000" dirty="0" smtClean="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val="43060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59658</TotalTime>
  <Words>339</Words>
  <Application>Microsoft Macintosh PowerPoint</Application>
  <PresentationFormat>On-screen Show (16:10)</PresentationFormat>
  <Paragraphs>36</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840</cp:revision>
  <cp:lastPrinted>2018-02-16T23:42:57Z</cp:lastPrinted>
  <dcterms:created xsi:type="dcterms:W3CDTF">2016-11-04T06:28:01Z</dcterms:created>
  <dcterms:modified xsi:type="dcterms:W3CDTF">2018-02-16T23:54:32Z</dcterms:modified>
</cp:coreProperties>
</file>